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79" r:id="rId4"/>
    <p:sldId id="280" r:id="rId5"/>
    <p:sldId id="262" r:id="rId6"/>
    <p:sldId id="263" r:id="rId7"/>
    <p:sldId id="264" r:id="rId8"/>
    <p:sldId id="281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A8199-FBC2-4AAE-B2CB-12740512CA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E7142-773D-4F84-9DE1-E64A820A6E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9FBA1-CF42-4144-86F0-44929F491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37F7E-AC1D-4E49-B075-EC27EBB35A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1F575-9A3F-4C9F-A02D-AF8FBCC61A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7ACAF-DBD1-409F-9E5C-97A3DABC8B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4200A-6D07-4B20-AD32-79EA47BCF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4BC7-3570-43E3-A5C6-A22EECEF02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60C5E5-8814-4441-B8AC-5DD787E30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5349B-E8A1-41A1-8D59-F2AA678EFF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6858B-BE06-4DAF-8FC9-AECD1028C9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2F194C-27FB-4FBA-AE5A-CDF0C488D4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371600"/>
            <a:ext cx="7772400" cy="1470025"/>
          </a:xfrm>
        </p:spPr>
        <p:txBody>
          <a:bodyPr/>
          <a:lstStyle/>
          <a:p>
            <a:pPr algn="l"/>
            <a:r>
              <a:rPr lang="en-US" sz="5400" b="1">
                <a:solidFill>
                  <a:srgbClr val="666633"/>
                </a:solidFill>
              </a:rPr>
              <a:t>Figurative Language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667000"/>
            <a:ext cx="6400800" cy="1752600"/>
          </a:xfrm>
        </p:spPr>
        <p:txBody>
          <a:bodyPr/>
          <a:lstStyle/>
          <a:p>
            <a:pPr algn="l"/>
            <a:r>
              <a:rPr lang="en-US" sz="4000" b="1">
                <a:solidFill>
                  <a:srgbClr val="FF9900"/>
                </a:solidFill>
              </a:rPr>
              <a:t>Figuring it 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1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/>
              <a:t>He drew a line as straight as an arrow.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2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   Knowledge is a kingdom and all who learn are kings and queens.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3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Can I see you for a second?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4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/>
              <a:t>The sun was beating down on me.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5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A flag wags like a fishhook there in the sky.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6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I'd rather take baths</a:t>
            </a:r>
            <a:br>
              <a:rPr lang="en-US"/>
            </a:br>
            <a:r>
              <a:rPr lang="en-US"/>
              <a:t>with a man-eating shark,</a:t>
            </a:r>
            <a:br>
              <a:rPr lang="en-US"/>
            </a:br>
            <a:r>
              <a:rPr lang="en-US"/>
              <a:t>or wrestle a lion</a:t>
            </a:r>
            <a:br>
              <a:rPr lang="en-US"/>
            </a:br>
            <a:r>
              <a:rPr lang="en-US"/>
              <a:t>alone in the dark,</a:t>
            </a:r>
            <a:br>
              <a:rPr lang="en-US"/>
            </a:br>
            <a:r>
              <a:rPr lang="en-US"/>
              <a:t>eat spinach and liver,</a:t>
            </a:r>
            <a:br>
              <a:rPr lang="en-US"/>
            </a:br>
            <a:r>
              <a:rPr lang="en-US"/>
              <a:t>pet ten porcupines,</a:t>
            </a:r>
            <a:br>
              <a:rPr lang="en-US"/>
            </a:br>
            <a:r>
              <a:rPr lang="en-US"/>
              <a:t>than tackle the homework,</a:t>
            </a:r>
            <a:br>
              <a:rPr lang="en-US"/>
            </a:br>
            <a:r>
              <a:rPr lang="en-US"/>
              <a:t>my teacher assigns.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7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Ravenous and savage</a:t>
            </a:r>
            <a:br>
              <a:rPr lang="en-US"/>
            </a:br>
            <a:r>
              <a:rPr lang="en-US"/>
              <a:t>from its long</a:t>
            </a:r>
            <a:br>
              <a:rPr lang="en-US"/>
            </a:br>
            <a:r>
              <a:rPr lang="en-US"/>
              <a:t>polar journey,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the North Wind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is searching</a:t>
            </a:r>
            <a:br>
              <a:rPr lang="en-US"/>
            </a:br>
            <a:r>
              <a:rPr lang="en-US"/>
              <a:t>for food—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8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en-US" sz="3200"/>
              <a:t>	The tree of liberty must be refreshed from time to time with the blood of patriots and tyrants.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9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/>
              <a:t>Can I have one of your chips?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10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I'm a black ocean, leaping and wide,</a:t>
            </a:r>
            <a:br>
              <a:rPr lang="en-US"/>
            </a:br>
            <a:r>
              <a:rPr lang="en-US"/>
              <a:t>Welling and swelling I bear</a:t>
            </a:r>
          </a:p>
          <a:p>
            <a:pPr>
              <a:buFontTx/>
              <a:buNone/>
            </a:pPr>
            <a:r>
              <a:rPr lang="en-US"/>
              <a:t>	in the tide.</a:t>
            </a:r>
            <a:br>
              <a:rPr lang="en-US"/>
            </a:br>
            <a:r>
              <a:rPr lang="en-US"/>
              <a:t>Leaving behind nights of terror and fear</a:t>
            </a:r>
            <a:br>
              <a:rPr lang="en-US"/>
            </a:br>
            <a:r>
              <a:rPr lang="en-US"/>
              <a:t>I rise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00FF"/>
                </a:solidFill>
              </a:rPr>
              <a:t>Figurative</a:t>
            </a:r>
            <a:r>
              <a:rPr lang="en-US" sz="4000" b="1"/>
              <a:t> and </a:t>
            </a:r>
            <a:r>
              <a:rPr lang="en-US" sz="4000" b="1">
                <a:solidFill>
                  <a:srgbClr val="CC0000"/>
                </a:solidFill>
              </a:rPr>
              <a:t>Literal</a:t>
            </a:r>
            <a:r>
              <a:rPr lang="en-US" sz="4000" b="1"/>
              <a:t> Language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10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rgbClr val="CC0000"/>
                </a:solidFill>
              </a:rPr>
              <a:t>Literally</a:t>
            </a:r>
            <a:r>
              <a:rPr lang="en-US" b="1"/>
              <a:t>:</a:t>
            </a:r>
            <a:r>
              <a:rPr lang="en-US"/>
              <a:t> </a:t>
            </a:r>
            <a:r>
              <a:rPr lang="en-US" b="1"/>
              <a:t>words function exactly as defined</a:t>
            </a:r>
            <a:endParaRPr lang="en-US" sz="800" b="1"/>
          </a:p>
          <a:p>
            <a:pPr>
              <a:buFontTx/>
              <a:buNone/>
            </a:pPr>
            <a:r>
              <a:rPr lang="en-US"/>
              <a:t>	The car is blue.</a:t>
            </a:r>
            <a:endParaRPr lang="en-US" sz="200"/>
          </a:p>
          <a:p>
            <a:pPr>
              <a:buFontTx/>
              <a:buNone/>
            </a:pPr>
            <a:r>
              <a:rPr lang="en-US"/>
              <a:t>	He caught the football.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 b="1">
                <a:solidFill>
                  <a:srgbClr val="0000FF"/>
                </a:solidFill>
              </a:rPr>
              <a:t>Figuratively</a:t>
            </a:r>
            <a:r>
              <a:rPr lang="en-US" b="1"/>
              <a:t>: </a:t>
            </a:r>
            <a:r>
              <a:rPr lang="en-US"/>
              <a:t> </a:t>
            </a:r>
            <a:r>
              <a:rPr lang="en-US" b="1"/>
              <a:t>figure out what it means</a:t>
            </a:r>
          </a:p>
          <a:p>
            <a:pPr>
              <a:buFontTx/>
              <a:buNone/>
            </a:pPr>
            <a:endParaRPr lang="en-US" sz="800" b="1"/>
          </a:p>
          <a:p>
            <a:pPr>
              <a:buFontTx/>
              <a:buNone/>
            </a:pPr>
            <a:r>
              <a:rPr lang="en-US"/>
              <a:t>	I’ve got your back.</a:t>
            </a:r>
            <a:br>
              <a:rPr lang="en-US"/>
            </a:br>
            <a:endParaRPr lang="en-US" sz="200"/>
          </a:p>
          <a:p>
            <a:pPr>
              <a:buFontTx/>
              <a:buNone/>
            </a:pPr>
            <a:r>
              <a:rPr lang="en-US"/>
              <a:t>	You’re a doll.</a:t>
            </a:r>
          </a:p>
          <a:p>
            <a:pPr>
              <a:buFontTx/>
              <a:buNone/>
            </a:pPr>
            <a:r>
              <a:rPr lang="en-US" b="1"/>
              <a:t>   ^</a:t>
            </a:r>
            <a:r>
              <a:rPr lang="en-US" b="1">
                <a:solidFill>
                  <a:srgbClr val="0000FF"/>
                </a:solidFill>
              </a:rPr>
              <a:t>Figures</a:t>
            </a:r>
            <a:r>
              <a:rPr lang="en-US" b="1"/>
              <a:t> of Speech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44563"/>
          </a:xfrm>
        </p:spPr>
        <p:txBody>
          <a:bodyPr/>
          <a:lstStyle/>
          <a:p>
            <a:r>
              <a:rPr lang="en-US"/>
              <a:t>Answers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6019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Simile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Metaphor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Understatement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Personification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Simile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Hyperbole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Personification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Metaphor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Understatement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 Metaphor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800080"/>
                </a:solidFill>
              </a:rPr>
              <a:t>Simile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5257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Comparison of two things using “like” or “as.”</a:t>
            </a:r>
          </a:p>
          <a:p>
            <a:pPr algn="ctr"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 b="1"/>
              <a:t>Examples</a:t>
            </a:r>
          </a:p>
          <a:p>
            <a:pPr algn="ctr"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The metal twisted </a:t>
            </a:r>
            <a:r>
              <a:rPr lang="en-US" b="1"/>
              <a:t>like</a:t>
            </a:r>
            <a:r>
              <a:rPr lang="en-US"/>
              <a:t> a ribbon.  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She is </a:t>
            </a:r>
            <a:r>
              <a:rPr lang="en-US" b="1"/>
              <a:t>as</a:t>
            </a:r>
            <a:r>
              <a:rPr lang="en-US"/>
              <a:t> sweet </a:t>
            </a:r>
            <a:r>
              <a:rPr lang="en-US" b="1"/>
              <a:t>as</a:t>
            </a:r>
            <a:r>
              <a:rPr lang="en-US"/>
              <a:t> candy.</a:t>
            </a:r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Important!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Using “like” or “as” doesn’t make a simile.</a:t>
            </a:r>
          </a:p>
          <a:p>
            <a:pPr>
              <a:buFontTx/>
              <a:buNone/>
            </a:pPr>
            <a:endParaRPr lang="en-US" b="1"/>
          </a:p>
          <a:p>
            <a:pPr algn="ctr">
              <a:buFontTx/>
              <a:buNone/>
            </a:pPr>
            <a:r>
              <a:rPr lang="en-US" b="1"/>
              <a:t>A </a:t>
            </a:r>
            <a:r>
              <a:rPr lang="en-US" b="1">
                <a:solidFill>
                  <a:srgbClr val="008000"/>
                </a:solidFill>
              </a:rPr>
              <a:t>comparison</a:t>
            </a:r>
            <a:r>
              <a:rPr lang="en-US" b="1"/>
              <a:t> must be made.</a:t>
            </a:r>
          </a:p>
          <a:p>
            <a:pPr>
              <a:buFontTx/>
              <a:buNone/>
            </a:pPr>
            <a:r>
              <a:rPr lang="en-US" sz="1200"/>
              <a:t/>
            </a:r>
            <a:br>
              <a:rPr lang="en-US" sz="1200"/>
            </a:br>
            <a:r>
              <a:rPr lang="en-US" sz="1200"/>
              <a:t>	</a:t>
            </a:r>
          </a:p>
          <a:p>
            <a:pPr>
              <a:buFontTx/>
              <a:buNone/>
            </a:pPr>
            <a:r>
              <a:rPr lang="en-US" sz="1200"/>
              <a:t>		</a:t>
            </a:r>
            <a:r>
              <a:rPr lang="en-US" b="1">
                <a:solidFill>
                  <a:srgbClr val="FF0000"/>
                </a:solidFill>
              </a:rPr>
              <a:t>Not a Simile</a:t>
            </a:r>
            <a:r>
              <a:rPr lang="en-US" b="1"/>
              <a:t>:</a:t>
            </a:r>
            <a:r>
              <a:rPr lang="en-US"/>
              <a:t> </a:t>
            </a:r>
            <a:r>
              <a:rPr lang="en-US" i="1"/>
              <a:t>I </a:t>
            </a:r>
            <a:r>
              <a:rPr lang="en-US" b="1" i="1"/>
              <a:t>like</a:t>
            </a:r>
            <a:r>
              <a:rPr lang="en-US" i="1"/>
              <a:t> pizza.</a:t>
            </a:r>
            <a:r>
              <a:rPr lang="en-US"/>
              <a:t>  </a:t>
            </a:r>
            <a:br>
              <a:rPr lang="en-US"/>
            </a:br>
            <a:r>
              <a:rPr lang="en-US"/>
              <a:t>	</a:t>
            </a:r>
          </a:p>
          <a:p>
            <a:pPr>
              <a:buFontTx/>
              <a:buNone/>
            </a:pPr>
            <a:r>
              <a:rPr lang="en-US" b="1">
                <a:solidFill>
                  <a:srgbClr val="3333FF"/>
                </a:solidFill>
              </a:rPr>
              <a:t>		Simile</a:t>
            </a:r>
            <a:r>
              <a:rPr lang="en-US" b="1"/>
              <a:t>:</a:t>
            </a:r>
            <a:r>
              <a:rPr lang="en-US"/>
              <a:t> </a:t>
            </a:r>
            <a:r>
              <a:rPr lang="en-US" i="1"/>
              <a:t>The moon is </a:t>
            </a:r>
            <a:r>
              <a:rPr lang="en-US" b="1" i="1"/>
              <a:t>like</a:t>
            </a:r>
            <a:r>
              <a:rPr lang="en-US" i="1"/>
              <a:t> a pizza.</a:t>
            </a:r>
            <a:endParaRPr lang="en-US" sz="1200"/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Metaphor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Two things are compared </a:t>
            </a:r>
            <a:r>
              <a:rPr lang="en-US" b="1"/>
              <a:t>without </a:t>
            </a:r>
            <a:r>
              <a:rPr lang="en-US"/>
              <a:t>using “</a:t>
            </a:r>
            <a:r>
              <a:rPr lang="en-US" i="1"/>
              <a:t>like</a:t>
            </a:r>
            <a:r>
              <a:rPr lang="en-US"/>
              <a:t>” or “</a:t>
            </a:r>
            <a:r>
              <a:rPr lang="en-US" i="1"/>
              <a:t>as</a:t>
            </a:r>
            <a:r>
              <a:rPr lang="en-US"/>
              <a:t>.”</a:t>
            </a:r>
          </a:p>
          <a:p>
            <a:pPr>
              <a:buFontTx/>
              <a:buNone/>
            </a:pPr>
            <a:endParaRPr lang="en-US" sz="1800"/>
          </a:p>
          <a:p>
            <a:pPr algn="ctr">
              <a:buFontTx/>
              <a:buNone/>
            </a:pPr>
            <a:r>
              <a:rPr lang="en-US" b="1"/>
              <a:t>Examples</a:t>
            </a:r>
          </a:p>
          <a:p>
            <a:pPr algn="ctr">
              <a:buFontTx/>
              <a:buNone/>
            </a:pPr>
            <a:endParaRPr lang="en-US" sz="1200"/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All the world </a:t>
            </a:r>
            <a:r>
              <a:rPr lang="en-US" b="1"/>
              <a:t>is </a:t>
            </a:r>
            <a:r>
              <a:rPr lang="en-US"/>
              <a:t>a stage.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Men </a:t>
            </a:r>
            <a:r>
              <a:rPr lang="en-US" b="1"/>
              <a:t>are</a:t>
            </a:r>
            <a:r>
              <a:rPr lang="en-US"/>
              <a:t> dogs.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She has a stone heart.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3333FF"/>
                </a:solidFill>
              </a:rPr>
              <a:t>Personification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Giving human traits to objects or ideas.</a:t>
            </a:r>
          </a:p>
          <a:p>
            <a:pPr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 b="1"/>
              <a:t>Examples</a:t>
            </a:r>
          </a:p>
          <a:p>
            <a:pPr algn="ctr">
              <a:buFontTx/>
              <a:buNone/>
            </a:pPr>
            <a:endParaRPr lang="en-US" sz="1200"/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The sunlight danced.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Water on the lake shivers. 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The streets are calling me.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996633"/>
                </a:solidFill>
              </a:rPr>
              <a:t>Hyperbole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4582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Exaggerating to show strong feeling or effect.</a:t>
            </a:r>
          </a:p>
          <a:p>
            <a:pPr algn="ctr"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 b="1"/>
              <a:t>Examples</a:t>
            </a:r>
          </a:p>
          <a:p>
            <a:pPr algn="ctr"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I will love you forever.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My house is a million miles from here.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She’d kill 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8000"/>
                </a:solidFill>
              </a:rPr>
              <a:t>Understatement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Expression with less strength than expected.</a:t>
            </a:r>
          </a:p>
          <a:p>
            <a:pPr>
              <a:buFontTx/>
              <a:buNone/>
            </a:pPr>
            <a:r>
              <a:rPr lang="en-US" b="1"/>
              <a:t>The opposite of hyperbole.</a:t>
            </a:r>
          </a:p>
          <a:p>
            <a:pPr>
              <a:buFontTx/>
              <a:buNone/>
            </a:pPr>
            <a:endParaRPr lang="en-US" b="1"/>
          </a:p>
          <a:p>
            <a:pPr>
              <a:buFontTx/>
              <a:buNone/>
            </a:pPr>
            <a:r>
              <a:rPr lang="en-US"/>
              <a:t>I’ll be there in one second.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This won’t hurt a bit.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CC0000"/>
                </a:solidFill>
              </a:rPr>
              <a:t>Quiz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b="1"/>
              <a:t>On a separate sheet of paper…</a:t>
            </a:r>
          </a:p>
          <a:p>
            <a:pPr marL="609600" indent="-609600">
              <a:buFontTx/>
              <a:buNone/>
            </a:pPr>
            <a:endParaRPr lang="en-US" sz="1200" b="1"/>
          </a:p>
          <a:p>
            <a:pPr marL="609600" indent="-609600">
              <a:buFontTx/>
              <a:buAutoNum type="arabicPeriod"/>
            </a:pPr>
            <a:r>
              <a:rPr lang="en-US"/>
              <a:t>I will put an example of figurative language on the board.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You will write whether it is an </a:t>
            </a:r>
            <a:r>
              <a:rPr lang="en-US" b="1"/>
              <a:t>simile</a:t>
            </a:r>
            <a:r>
              <a:rPr lang="en-US"/>
              <a:t>, </a:t>
            </a:r>
            <a:r>
              <a:rPr lang="en-US" b="1"/>
              <a:t>metaphor</a:t>
            </a:r>
            <a:r>
              <a:rPr lang="en-US"/>
              <a:t>, </a:t>
            </a:r>
            <a:r>
              <a:rPr lang="en-US" b="1"/>
              <a:t>personification</a:t>
            </a:r>
            <a:r>
              <a:rPr lang="en-US"/>
              <a:t>, </a:t>
            </a:r>
            <a:r>
              <a:rPr lang="en-US" b="1"/>
              <a:t>hyperbole</a:t>
            </a:r>
            <a:r>
              <a:rPr lang="en-US"/>
              <a:t>, or </a:t>
            </a:r>
            <a:r>
              <a:rPr lang="en-US" b="1"/>
              <a:t>understatement</a:t>
            </a:r>
            <a:r>
              <a:rPr lang="en-US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You </a:t>
            </a:r>
            <a:r>
              <a:rPr lang="en-US" b="1"/>
              <a:t>can</a:t>
            </a:r>
            <a:r>
              <a:rPr lang="en-US"/>
              <a:t> use your notes.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306</Words>
  <Application>Microsoft Office PowerPoint</Application>
  <PresentationFormat>On-screen Show (4:3)</PresentationFormat>
  <Paragraphs>111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Arial</vt:lpstr>
      <vt:lpstr>Default Design</vt:lpstr>
      <vt:lpstr>Figurative Language</vt:lpstr>
      <vt:lpstr>Figurative and Literal Language</vt:lpstr>
      <vt:lpstr>Simile</vt:lpstr>
      <vt:lpstr>Important!</vt:lpstr>
      <vt:lpstr>Metaphor</vt:lpstr>
      <vt:lpstr>Personification</vt:lpstr>
      <vt:lpstr>Hyperbole</vt:lpstr>
      <vt:lpstr>Understatement</vt:lpstr>
      <vt:lpstr>Quiz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Answers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Figurative Language</dc:title>
  <dc:creator>D</dc:creator>
  <cp:lastModifiedBy>Carissa</cp:lastModifiedBy>
  <cp:revision>9</cp:revision>
  <dcterms:created xsi:type="dcterms:W3CDTF">2010-10-04T02:39:48Z</dcterms:created>
  <dcterms:modified xsi:type="dcterms:W3CDTF">2012-07-12T10:13:22Z</dcterms:modified>
</cp:coreProperties>
</file>